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Duisburg, Germany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(Shoulder  Fracture – Slip, Trip and Fall 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41179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Situation before         Situation after </a:t>
                      </a:r>
                    </a:p>
                  </a:txBody>
                  <a:tcPr marL="45720" marR="45720" marT="89980" marB="899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1448">
                <a:tc>
                  <a:txBody>
                    <a:bodyPr/>
                    <a:lstStyle/>
                    <a:p>
                      <a:pPr marL="0" indent="0" algn="just" rtl="0" eaLnBrk="1" latinLnBrk="0" hangingPunct="1">
                        <a:buFont typeface="Arial" pitchFamily="34" charset="0"/>
                        <a:buNone/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incident occurred</a:t>
                      </a:r>
                      <a:r>
                        <a:rPr kumimoji="0"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building 40, 1</a:t>
                      </a:r>
                      <a:r>
                        <a:rPr kumimoji="0" lang="en-US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floor. </a:t>
                      </a: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employee</a:t>
                      </a:r>
                      <a:r>
                        <a:rPr kumimoji="0"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came out of the direction of hall 45 through the door toward the gallery leading to hall 44. </a:t>
                      </a:r>
                      <a:r>
                        <a:rPr kumimoji="0"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After going through the door, he failed to see two steps just behind the door.</a:t>
                      </a:r>
                      <a:r>
                        <a:rPr kumimoji="0"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a result, </a:t>
                      </a:r>
                      <a:r>
                        <a:rPr kumimoji="0"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 stumbled and fell against the railing with his shoulder. </a:t>
                      </a:r>
                      <a:r>
                        <a:rPr kumimoji="0" lang="en-US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impact broke his shoulder. He could haven fallen over the handrail.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00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Multifocal Spectacles: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0" baseline="0" dirty="0" smtClean="0"/>
                        <a:t>People wearing bifocals/multifocal sometimes have difficulties with seeing</a:t>
                      </a:r>
                      <a:r>
                        <a:rPr lang="en-US" sz="1200" dirty="0" smtClean="0"/>
                        <a:t>.</a:t>
                      </a:r>
                      <a:endParaRPr lang="de-DE" sz="1200" dirty="0" smtClean="0"/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Stairs: </a:t>
                      </a:r>
                      <a:r>
                        <a:rPr lang="en-US" sz="1200" b="0" dirty="0" smtClean="0"/>
                        <a:t>No handrail (not required for 2-step stairs).</a:t>
                      </a:r>
                      <a:endParaRPr lang="en-US" sz="1200" dirty="0" smtClean="0"/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dirty="0" smtClean="0"/>
                        <a:t>Floor: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0" i="0" baseline="0" dirty="0" smtClean="0"/>
                        <a:t>Slight unevenness of the surface.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baseline="0" dirty="0" smtClean="0"/>
                        <a:t>Visibility of stairs: </a:t>
                      </a:r>
                      <a:r>
                        <a:rPr lang="en-US" sz="1200" b="0" i="0" baseline="0" dirty="0" smtClean="0"/>
                        <a:t>The edges of the steps are not highlighted or marked.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0" baseline="0" dirty="0" smtClean="0"/>
                        <a:t>Ruled out during investigation: </a:t>
                      </a:r>
                      <a:r>
                        <a:rPr lang="en-US" sz="1200" b="0" i="0" baseline="0" dirty="0" smtClean="0"/>
                        <a:t>Unknown walkway. Employee distracted or in a rush. Interaction of friction between shoes and floor.</a:t>
                      </a:r>
                      <a:endParaRPr lang="es-ES" sz="1200" b="1" dirty="0"/>
                    </a:p>
                  </a:txBody>
                  <a:tcPr marL="45720" marR="45720" marT="89980" marB="8998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ts val="15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00" b="1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Multifocal Spectacles:</a:t>
                      </a:r>
                      <a:r>
                        <a:rPr lang="en-US" sz="900" b="1" spc="0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Developed an informational handout for employees getting multifocal glasses.</a:t>
                      </a:r>
                      <a:r>
                        <a:rPr lang="en-US" sz="900" spc="0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Developed a safety moment on the use of multifocal spectacles. </a:t>
                      </a:r>
                    </a:p>
                    <a:p>
                      <a:pPr marL="171450" marR="0" indent="-171450" algn="l">
                        <a:lnSpc>
                          <a:spcPts val="1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00" b="1" spc="55" dirty="0" smtClean="0">
                          <a:solidFill>
                            <a:srgbClr val="000000"/>
                          </a:solidFill>
                          <a:latin typeface="+mj-lt"/>
                        </a:rPr>
                        <a:t>Floor/Stairs:</a:t>
                      </a:r>
                      <a:r>
                        <a:rPr lang="en-US" sz="900" b="1" spc="55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Reviewed legal requirements regarding dimensions of stairs.</a:t>
                      </a:r>
                      <a:r>
                        <a:rPr lang="en-US" sz="900" spc="0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Checked the surface of the floor.</a:t>
                      </a:r>
                      <a:r>
                        <a:rPr lang="en-US" sz="900" spc="0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Highlighted the edge of the steps.</a:t>
                      </a:r>
                      <a:r>
                        <a:rPr lang="en-US" sz="900" spc="0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Handrail shall be installed even though not legally required.</a:t>
                      </a:r>
                    </a:p>
                    <a:p>
                      <a:pPr marL="171450" marR="0" indent="-171450" algn="l">
                        <a:lnSpc>
                          <a:spcPts val="1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900" b="1" spc="5" dirty="0" smtClean="0">
                          <a:solidFill>
                            <a:srgbClr val="000000"/>
                          </a:solidFill>
                          <a:latin typeface="+mj-lt"/>
                        </a:rPr>
                        <a:t>Preventive measures:</a:t>
                      </a:r>
                      <a:r>
                        <a:rPr lang="en-US" sz="900" b="1" spc="5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900" spc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Identify and check other risk areas with 2 steps. 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en-US" sz="1100" dirty="0" smtClean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4963" y="1193800"/>
            <a:ext cx="29749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256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2017-03-06T17:34:02Z</dcterms:modified>
</cp:coreProperties>
</file>