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90" d="100"/>
          <a:sy n="90" d="100"/>
        </p:scale>
        <p:origin x="-418" y="494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3F6EF59-6199-42CF-8E80-5D97078B45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BA8CE5-AE27-495E-9679-FE7C253FB70C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99ED7F0-2391-47AB-836F-409EAB534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C3FF-B970-4478-ADFC-511F877F5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DF54-F446-4BE9-A96E-881D4D7E5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0A75-1302-4B03-B423-E25D559EF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9A1684-19A2-4DC6-9D89-98459F5DF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F379CB-F305-4313-A9D3-D72E64EC0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CF79DE-B77F-4164-972D-F844407D1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7487C9-84EB-4F3A-88B9-E8FE339E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8278-D009-4B0D-8C5B-DBD2C6E15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3BD4F1-941C-4EFA-ABF3-E17B11C35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CAEA8A-C6E9-4FFD-ACD1-EA4020132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8BE484-017A-423E-A545-B65634A3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6" r:id="rId2"/>
    <p:sldLayoutId id="2147484141" r:id="rId3"/>
    <p:sldLayoutId id="2147484142" r:id="rId4"/>
    <p:sldLayoutId id="2147484143" r:id="rId5"/>
    <p:sldLayoutId id="2147484144" r:id="rId6"/>
    <p:sldLayoutId id="2147484137" r:id="rId7"/>
    <p:sldLayoutId id="2147484145" r:id="rId8"/>
    <p:sldLayoutId id="2147484146" r:id="rId9"/>
    <p:sldLayoutId id="2147484138" r:id="rId10"/>
    <p:sldLayoutId id="214748413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2016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Duisburg, Germany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(Shoulder  Fracture – Slip, Trip and Fall 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5411791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45720" marR="4572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0" dirty="0" smtClean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0" dirty="0" smtClean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Situation before         Situation after </a:t>
                      </a:r>
                    </a:p>
                  </a:txBody>
                  <a:tcPr marL="45720" marR="45720" marT="89980" marB="899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1448">
                <a:tc>
                  <a:txBody>
                    <a:bodyPr/>
                    <a:lstStyle/>
                    <a:p>
                      <a:pPr marL="0" indent="0" algn="just" rtl="0" eaLnBrk="1" latinLnBrk="0" hangingPunct="1">
                        <a:buFont typeface="Arial" pitchFamily="34" charset="0"/>
                        <a:buNone/>
                      </a:pPr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incident occurred</a:t>
                      </a:r>
                      <a:r>
                        <a:rPr kumimoji="0"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building 40, 1</a:t>
                      </a:r>
                      <a:r>
                        <a:rPr kumimoji="0" lang="en-US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floor. </a:t>
                      </a:r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employee</a:t>
                      </a:r>
                      <a:r>
                        <a:rPr kumimoji="0"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came out of the direction of hall 45 through the door toward the gallery leading to hall 44. </a:t>
                      </a:r>
                      <a:r>
                        <a:rPr kumimoji="0"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After going through the door, he failed to see two steps just behind the door.</a:t>
                      </a:r>
                      <a:r>
                        <a:rPr kumimoji="0"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a result, </a:t>
                      </a:r>
                      <a:r>
                        <a:rPr kumimoji="0"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 stumbled and fell against the railing with his shoulder. </a:t>
                      </a:r>
                      <a:r>
                        <a:rPr kumimoji="0"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impact broke his shoulder. He could haven fallen over the handrail.</a:t>
                      </a:r>
                      <a:endParaRPr kumimoji="0"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5720" marR="4572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45720" marR="4572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211500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Multifocal Spectacles: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0" baseline="0" dirty="0" smtClean="0"/>
                        <a:t>People wearing bifocals/multifocal sometimes have difficulties with seeing</a:t>
                      </a:r>
                      <a:r>
                        <a:rPr lang="en-US" sz="1200" dirty="0" smtClean="0"/>
                        <a:t>.</a:t>
                      </a:r>
                      <a:endParaRPr lang="de-DE" sz="1200" dirty="0" smtClean="0"/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Stairs: </a:t>
                      </a:r>
                      <a:r>
                        <a:rPr lang="en-US" sz="1200" b="0" dirty="0" smtClean="0"/>
                        <a:t>No handrail (not required for 2-step stairs).</a:t>
                      </a:r>
                      <a:endParaRPr lang="en-US" sz="1200" dirty="0" smtClean="0"/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Floor: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0" i="0" baseline="0" dirty="0" smtClean="0"/>
                        <a:t>Slight unevenness of the surface.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0" baseline="0" dirty="0" smtClean="0"/>
                        <a:t>Visibility of stairs: </a:t>
                      </a:r>
                      <a:r>
                        <a:rPr lang="en-US" sz="1200" b="0" i="0" baseline="0" dirty="0" smtClean="0"/>
                        <a:t>The edges of the steps are not highlighted or marked.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0" baseline="0" dirty="0" smtClean="0"/>
                        <a:t>Ruled out during investigation: </a:t>
                      </a:r>
                      <a:r>
                        <a:rPr lang="en-US" sz="1200" b="0" i="0" baseline="0" dirty="0" smtClean="0"/>
                        <a:t>Unknown walkway. Employee distracted or in a rush. Interaction of friction between shoes and floor.</a:t>
                      </a:r>
                      <a:endParaRPr lang="es-ES" sz="1200" b="1" dirty="0"/>
                    </a:p>
                  </a:txBody>
                  <a:tcPr marL="45720" marR="45720" marT="89980" marB="8998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ts val="15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900" b="1" spc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Multifocal Spectacles:</a:t>
                      </a:r>
                      <a:r>
                        <a:rPr lang="en-US" sz="900" b="1" spc="0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900" spc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Developed an informational handout for employees getting multifocal glasses.</a:t>
                      </a:r>
                      <a:r>
                        <a:rPr lang="en-US" sz="900" spc="0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900" spc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Developed a safety moment on the use of multifocal spectacles. </a:t>
                      </a:r>
                    </a:p>
                    <a:p>
                      <a:pPr marL="171450" marR="0" indent="-171450" algn="l">
                        <a:lnSpc>
                          <a:spcPts val="1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900" b="1" spc="55" dirty="0" smtClean="0">
                          <a:solidFill>
                            <a:srgbClr val="000000"/>
                          </a:solidFill>
                          <a:latin typeface="+mj-lt"/>
                        </a:rPr>
                        <a:t>Floor/Stairs:</a:t>
                      </a:r>
                      <a:r>
                        <a:rPr lang="en-US" sz="900" b="1" spc="55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900" spc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Reviewed legal requirements regarding dimensions of stairs.</a:t>
                      </a:r>
                      <a:r>
                        <a:rPr lang="en-US" sz="900" spc="0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900" spc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Checked the surface of the floor.</a:t>
                      </a:r>
                      <a:r>
                        <a:rPr lang="en-US" sz="900" spc="0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900" spc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Highlighted the edge of the steps.</a:t>
                      </a:r>
                      <a:r>
                        <a:rPr lang="en-US" sz="900" spc="0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900" spc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Handrail shall be installed even though not legally required.</a:t>
                      </a:r>
                    </a:p>
                    <a:p>
                      <a:pPr marL="171450" marR="0" indent="-171450" algn="l">
                        <a:lnSpc>
                          <a:spcPts val="1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900" b="1" spc="5" dirty="0" smtClean="0">
                          <a:solidFill>
                            <a:srgbClr val="000000"/>
                          </a:solidFill>
                          <a:latin typeface="+mj-lt"/>
                        </a:rPr>
                        <a:t>Preventive measures:</a:t>
                      </a:r>
                      <a:r>
                        <a:rPr lang="en-US" sz="900" b="1" spc="5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900" spc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Identify and check other risk areas with 2 steps. 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endParaRPr lang="en-US" sz="1100" dirty="0" smtClean="0">
                        <a:solidFill>
                          <a:srgbClr val="000000"/>
                        </a:solidFill>
                        <a:cs typeface="Arial" pitchFamily="34" charset="0"/>
                      </a:endParaRP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86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00725"/>
            <a:ext cx="39560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4963" y="1193800"/>
            <a:ext cx="29749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8639</TotalTime>
  <Words>256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500</cp:revision>
  <cp:lastPrinted>2003-11-04T16:53:27Z</cp:lastPrinted>
  <dcterms:created xsi:type="dcterms:W3CDTF">2004-01-23T18:06:09Z</dcterms:created>
  <dcterms:modified xsi:type="dcterms:W3CDTF">2017-03-06T17:34:02Z</dcterms:modified>
</cp:coreProperties>
</file>